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256" r:id="rId2"/>
    <p:sldId id="257" r:id="rId3"/>
    <p:sldId id="258" r:id="rId4"/>
    <p:sldId id="260" r:id="rId5"/>
    <p:sldId id="259" r:id="rId6"/>
    <p:sldId id="265" r:id="rId7"/>
    <p:sldId id="261" r:id="rId8"/>
    <p:sldId id="262"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BBD13CB-D6F0-4F63-B336-5FBBD749648D}" type="datetimeFigureOut">
              <a:rPr lang="en-IN" smtClean="0"/>
              <a:t>23-04-2018</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A08320B2-06AA-45C2-97BF-6A4E8D4B6BDB}"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1185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BBD13CB-D6F0-4F63-B336-5FBBD749648D}" type="datetimeFigureOut">
              <a:rPr lang="en-IN" smtClean="0"/>
              <a:t>23-04-2018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8320B2-06AA-45C2-97BF-6A4E8D4B6BDB}" type="slidenum">
              <a:rPr lang="en-IN" smtClean="0"/>
              <a:t>‹#›</a:t>
            </a:fld>
            <a:endParaRPr lang="en-IN"/>
          </a:p>
        </p:txBody>
      </p:sp>
    </p:spTree>
    <p:extLst>
      <p:ext uri="{BB962C8B-B14F-4D97-AF65-F5344CB8AC3E}">
        <p14:creationId xmlns:p14="http://schemas.microsoft.com/office/powerpoint/2010/main" val="1195528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BD13CB-D6F0-4F63-B336-5FBBD749648D}" type="datetimeFigureOut">
              <a:rPr lang="en-IN" smtClean="0"/>
              <a:t>23-04-2018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8320B2-06AA-45C2-97BF-6A4E8D4B6BDB}"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3880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BD13CB-D6F0-4F63-B336-5FBBD749648D}" type="datetimeFigureOut">
              <a:rPr lang="en-IN" smtClean="0"/>
              <a:t>23-04-2018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8320B2-06AA-45C2-97BF-6A4E8D4B6BDB}"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7556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BD13CB-D6F0-4F63-B336-5FBBD749648D}" type="datetimeFigureOut">
              <a:rPr lang="en-IN" smtClean="0"/>
              <a:t>23-04-2018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8320B2-06AA-45C2-97BF-6A4E8D4B6BDB}" type="slidenum">
              <a:rPr lang="en-IN" smtClean="0"/>
              <a:t>‹#›</a:t>
            </a:fld>
            <a:endParaRPr lang="en-IN"/>
          </a:p>
        </p:txBody>
      </p:sp>
    </p:spTree>
    <p:extLst>
      <p:ext uri="{BB962C8B-B14F-4D97-AF65-F5344CB8AC3E}">
        <p14:creationId xmlns:p14="http://schemas.microsoft.com/office/powerpoint/2010/main" val="1270281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BD13CB-D6F0-4F63-B336-5FBBD749648D}" type="datetimeFigureOut">
              <a:rPr lang="en-IN" smtClean="0"/>
              <a:t>23-04-2018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8320B2-06AA-45C2-97BF-6A4E8D4B6BDB}"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4527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BD13CB-D6F0-4F63-B336-5FBBD749648D}" type="datetimeFigureOut">
              <a:rPr lang="en-IN" smtClean="0"/>
              <a:t>23-04-2018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8320B2-06AA-45C2-97BF-6A4E8D4B6BDB}"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2837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BD13CB-D6F0-4F63-B336-5FBBD749648D}" type="datetimeFigureOut">
              <a:rPr lang="en-IN" smtClean="0"/>
              <a:t>23-04-2018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8320B2-06AA-45C2-97BF-6A4E8D4B6BDB}"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8768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BD13CB-D6F0-4F63-B336-5FBBD749648D}" type="datetimeFigureOut">
              <a:rPr lang="en-IN" smtClean="0"/>
              <a:t>23-04-2018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8320B2-06AA-45C2-97BF-6A4E8D4B6BDB}"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0289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BD13CB-D6F0-4F63-B336-5FBBD749648D}" type="datetimeFigureOut">
              <a:rPr lang="en-IN" smtClean="0"/>
              <a:t>23-04-2018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8320B2-06AA-45C2-97BF-6A4E8D4B6BDB}" type="slidenum">
              <a:rPr lang="en-IN" smtClean="0"/>
              <a:t>‹#›</a:t>
            </a:fld>
            <a:endParaRPr lang="en-IN"/>
          </a:p>
        </p:txBody>
      </p:sp>
    </p:spTree>
    <p:extLst>
      <p:ext uri="{BB962C8B-B14F-4D97-AF65-F5344CB8AC3E}">
        <p14:creationId xmlns:p14="http://schemas.microsoft.com/office/powerpoint/2010/main" val="3554095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BD13CB-D6F0-4F63-B336-5FBBD749648D}" type="datetimeFigureOut">
              <a:rPr lang="en-IN" smtClean="0"/>
              <a:t>23-04-2018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8320B2-06AA-45C2-97BF-6A4E8D4B6BDB}"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8054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BD13CB-D6F0-4F63-B336-5FBBD749648D}" type="datetimeFigureOut">
              <a:rPr lang="en-IN" smtClean="0"/>
              <a:t>23-04-2018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8320B2-06AA-45C2-97BF-6A4E8D4B6BDB}" type="slidenum">
              <a:rPr lang="en-IN" smtClean="0"/>
              <a:t>‹#›</a:t>
            </a:fld>
            <a:endParaRPr lang="en-IN"/>
          </a:p>
        </p:txBody>
      </p:sp>
    </p:spTree>
    <p:extLst>
      <p:ext uri="{BB962C8B-B14F-4D97-AF65-F5344CB8AC3E}">
        <p14:creationId xmlns:p14="http://schemas.microsoft.com/office/powerpoint/2010/main" val="4204131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BD13CB-D6F0-4F63-B336-5FBBD749648D}" type="datetimeFigureOut">
              <a:rPr lang="en-IN" smtClean="0"/>
              <a:t>23-04-2018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08320B2-06AA-45C2-97BF-6A4E8D4B6BDB}"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2177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BD13CB-D6F0-4F63-B336-5FBBD749648D}" type="datetimeFigureOut">
              <a:rPr lang="en-IN" smtClean="0"/>
              <a:t>23-04-2018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8320B2-06AA-45C2-97BF-6A4E8D4B6BDB}"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2810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BD13CB-D6F0-4F63-B336-5FBBD749648D}" type="datetimeFigureOut">
              <a:rPr lang="en-IN" smtClean="0"/>
              <a:t>23-04-2018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08320B2-06AA-45C2-97BF-6A4E8D4B6BDB}" type="slidenum">
              <a:rPr lang="en-IN" smtClean="0"/>
              <a:t>‹#›</a:t>
            </a:fld>
            <a:endParaRPr lang="en-IN"/>
          </a:p>
        </p:txBody>
      </p:sp>
    </p:spTree>
    <p:extLst>
      <p:ext uri="{BB962C8B-B14F-4D97-AF65-F5344CB8AC3E}">
        <p14:creationId xmlns:p14="http://schemas.microsoft.com/office/powerpoint/2010/main" val="3988757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BBD13CB-D6F0-4F63-B336-5FBBD749648D}" type="datetimeFigureOut">
              <a:rPr lang="en-IN" smtClean="0"/>
              <a:t>23-04-2018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8320B2-06AA-45C2-97BF-6A4E8D4B6BDB}"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6513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BBD13CB-D6F0-4F63-B336-5FBBD749648D}" type="datetimeFigureOut">
              <a:rPr lang="en-IN" smtClean="0"/>
              <a:t>23-04-2018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8320B2-06AA-45C2-97BF-6A4E8D4B6BDB}" type="slidenum">
              <a:rPr lang="en-IN" smtClean="0"/>
              <a:t>‹#›</a:t>
            </a:fld>
            <a:endParaRPr lang="en-IN"/>
          </a:p>
        </p:txBody>
      </p:sp>
    </p:spTree>
    <p:extLst>
      <p:ext uri="{BB962C8B-B14F-4D97-AF65-F5344CB8AC3E}">
        <p14:creationId xmlns:p14="http://schemas.microsoft.com/office/powerpoint/2010/main" val="3339118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BBD13CB-D6F0-4F63-B336-5FBBD749648D}" type="datetimeFigureOut">
              <a:rPr lang="en-IN" smtClean="0"/>
              <a:t>23-04-2018</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08320B2-06AA-45C2-97BF-6A4E8D4B6BDB}" type="slidenum">
              <a:rPr lang="en-IN" smtClean="0"/>
              <a:t>‹#›</a:t>
            </a:fld>
            <a:endParaRPr lang="en-IN"/>
          </a:p>
        </p:txBody>
      </p:sp>
    </p:spTree>
    <p:extLst>
      <p:ext uri="{BB962C8B-B14F-4D97-AF65-F5344CB8AC3E}">
        <p14:creationId xmlns:p14="http://schemas.microsoft.com/office/powerpoint/2010/main" val="190376758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vescanteen.in/"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9073C-1ACD-4CB7-972D-E040155FE402}"/>
              </a:ext>
            </a:extLst>
          </p:cNvPr>
          <p:cNvSpPr>
            <a:spLocks noGrp="1"/>
          </p:cNvSpPr>
          <p:nvPr>
            <p:ph type="ctrTitle"/>
          </p:nvPr>
        </p:nvSpPr>
        <p:spPr>
          <a:xfrm>
            <a:off x="2692398" y="1871131"/>
            <a:ext cx="6815669" cy="1515533"/>
          </a:xfrm>
        </p:spPr>
        <p:txBody>
          <a:bodyPr/>
          <a:lstStyle/>
          <a:p>
            <a:r>
              <a:rPr lang="en-GB" dirty="0"/>
              <a:t>Canteen Management system using E-Wallet </a:t>
            </a:r>
            <a:endParaRPr lang="en-IN" dirty="0"/>
          </a:p>
        </p:txBody>
      </p:sp>
      <p:sp>
        <p:nvSpPr>
          <p:cNvPr id="3" name="Subtitle 2">
            <a:extLst>
              <a:ext uri="{FF2B5EF4-FFF2-40B4-BE49-F238E27FC236}">
                <a16:creationId xmlns:a16="http://schemas.microsoft.com/office/drawing/2014/main" id="{3B21F680-C9DA-4A45-AE18-3A7BD09FD8C8}"/>
              </a:ext>
            </a:extLst>
          </p:cNvPr>
          <p:cNvSpPr>
            <a:spLocks noGrp="1"/>
          </p:cNvSpPr>
          <p:nvPr>
            <p:ph type="subTitle" idx="1"/>
          </p:nvPr>
        </p:nvSpPr>
        <p:spPr>
          <a:xfrm>
            <a:off x="2692398" y="3862871"/>
            <a:ext cx="6815669" cy="1320802"/>
          </a:xfrm>
        </p:spPr>
        <p:txBody>
          <a:bodyPr>
            <a:normAutofit/>
          </a:bodyPr>
          <a:lstStyle/>
          <a:p>
            <a:r>
              <a:rPr lang="en-IN" sz="3200" dirty="0">
                <a:latin typeface="+mj-lt"/>
                <a:hlinkClick r:id="rId2"/>
              </a:rPr>
              <a:t>vescanteen.in</a:t>
            </a:r>
            <a:endParaRPr lang="en-IN" sz="3200" dirty="0">
              <a:latin typeface="+mj-lt"/>
            </a:endParaRPr>
          </a:p>
        </p:txBody>
      </p:sp>
    </p:spTree>
    <p:extLst>
      <p:ext uri="{BB962C8B-B14F-4D97-AF65-F5344CB8AC3E}">
        <p14:creationId xmlns:p14="http://schemas.microsoft.com/office/powerpoint/2010/main" val="452969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186921-18B4-424F-B7DD-A3A08CD990F0}"/>
              </a:ext>
            </a:extLst>
          </p:cNvPr>
          <p:cNvSpPr txBox="1"/>
          <p:nvPr/>
        </p:nvSpPr>
        <p:spPr>
          <a:xfrm>
            <a:off x="942392" y="1787928"/>
            <a:ext cx="10226351" cy="2123177"/>
          </a:xfrm>
          <a:prstGeom prst="rect">
            <a:avLst/>
          </a:prstGeom>
          <a:noFill/>
        </p:spPr>
        <p:txBody>
          <a:bodyPr wrap="square" rtlCol="0">
            <a:spAutoFit/>
          </a:bodyPr>
          <a:lstStyle/>
          <a:p>
            <a:pPr marL="457200" indent="-457200" algn="just">
              <a:buFont typeface="Wingdings" panose="05000000000000000000" pitchFamily="2" charset="2"/>
              <a:buChar char="Ø"/>
            </a:pPr>
            <a:r>
              <a:rPr lang="en-GB" sz="2800" dirty="0">
                <a:latin typeface="+mj-lt"/>
              </a:rPr>
              <a:t>At the coupon counter and the serving counter in canteen, a lot of time is spent waiting due to which the students get late for their lectures also. They often wish to have a way to considerably reduce or get rid of this waiting time. </a:t>
            </a:r>
          </a:p>
          <a:p>
            <a:pPr marL="457200" indent="-457200" algn="just">
              <a:buFont typeface="Wingdings" panose="05000000000000000000" pitchFamily="2" charset="2"/>
              <a:buChar char="Ø"/>
            </a:pPr>
            <a:endParaRPr lang="en-GB" sz="2800" dirty="0">
              <a:latin typeface="+mj-lt"/>
            </a:endParaRPr>
          </a:p>
          <a:p>
            <a:pPr marL="457200" indent="-457200" algn="just">
              <a:buFont typeface="Wingdings" panose="05000000000000000000" pitchFamily="2" charset="2"/>
              <a:buChar char="Ø"/>
            </a:pPr>
            <a:r>
              <a:rPr lang="en-GB" sz="2800" dirty="0">
                <a:latin typeface="+mj-lt"/>
              </a:rPr>
              <a:t>Solution to this problem is to have a system for online food ordering. </a:t>
            </a:r>
          </a:p>
        </p:txBody>
      </p:sp>
    </p:spTree>
    <p:extLst>
      <p:ext uri="{BB962C8B-B14F-4D97-AF65-F5344CB8AC3E}">
        <p14:creationId xmlns:p14="http://schemas.microsoft.com/office/powerpoint/2010/main" val="790035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05316-8DF4-4374-9CDD-BB98C014246F}"/>
              </a:ext>
            </a:extLst>
          </p:cNvPr>
          <p:cNvSpPr>
            <a:spLocks noGrp="1"/>
          </p:cNvSpPr>
          <p:nvPr>
            <p:ph type="title"/>
          </p:nvPr>
        </p:nvSpPr>
        <p:spPr/>
        <p:txBody>
          <a:bodyPr/>
          <a:lstStyle/>
          <a:p>
            <a:r>
              <a:rPr lang="en-IN" dirty="0"/>
              <a:t>Our Solution</a:t>
            </a:r>
          </a:p>
        </p:txBody>
      </p:sp>
      <p:sp>
        <p:nvSpPr>
          <p:cNvPr id="3" name="Content Placeholder 2">
            <a:extLst>
              <a:ext uri="{FF2B5EF4-FFF2-40B4-BE49-F238E27FC236}">
                <a16:creationId xmlns:a16="http://schemas.microsoft.com/office/drawing/2014/main" id="{67169B7E-8728-46BD-BEB3-E031B363018E}"/>
              </a:ext>
            </a:extLst>
          </p:cNvPr>
          <p:cNvSpPr>
            <a:spLocks noGrp="1"/>
          </p:cNvSpPr>
          <p:nvPr>
            <p:ph idx="1"/>
          </p:nvPr>
        </p:nvSpPr>
        <p:spPr>
          <a:xfrm>
            <a:off x="1539551" y="2659226"/>
            <a:ext cx="9032033" cy="2939143"/>
          </a:xfrm>
        </p:spPr>
        <p:txBody>
          <a:bodyPr/>
          <a:lstStyle/>
          <a:p>
            <a:pPr marL="0" indent="0" algn="just">
              <a:buNone/>
            </a:pPr>
            <a:r>
              <a:rPr lang="en-IN" dirty="0"/>
              <a:t>Canteen Management System using an E-wallet</a:t>
            </a:r>
          </a:p>
          <a:p>
            <a:pPr algn="just">
              <a:buFont typeface="Wingdings" panose="05000000000000000000" pitchFamily="2" charset="2"/>
              <a:buChar char="ü"/>
            </a:pPr>
            <a:r>
              <a:rPr lang="en-IN" dirty="0"/>
              <a:t>Avoids the counter queue by online food ordering.</a:t>
            </a:r>
          </a:p>
          <a:p>
            <a:pPr algn="just">
              <a:buFont typeface="Wingdings" panose="05000000000000000000" pitchFamily="2" charset="2"/>
              <a:buChar char="ü"/>
            </a:pPr>
            <a:r>
              <a:rPr lang="en-IN" dirty="0"/>
              <a:t>Avoids the Payment queue by online Payment Using secured E-wallet.</a:t>
            </a:r>
          </a:p>
          <a:p>
            <a:pPr algn="just">
              <a:buFont typeface="Wingdings" panose="05000000000000000000" pitchFamily="2" charset="2"/>
              <a:buChar char="ü"/>
            </a:pPr>
            <a:r>
              <a:rPr lang="en-IN" dirty="0"/>
              <a:t>Avoids the waiting time for cooking, by setting the delivery time according to user’s convenience. </a:t>
            </a:r>
          </a:p>
          <a:p>
            <a:pPr algn="just">
              <a:buFont typeface="Wingdings" panose="05000000000000000000" pitchFamily="2" charset="2"/>
              <a:buChar char="ü"/>
            </a:pPr>
            <a:endParaRPr lang="en-IN" dirty="0"/>
          </a:p>
        </p:txBody>
      </p:sp>
    </p:spTree>
    <p:extLst>
      <p:ext uri="{BB962C8B-B14F-4D97-AF65-F5344CB8AC3E}">
        <p14:creationId xmlns:p14="http://schemas.microsoft.com/office/powerpoint/2010/main" val="3851498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735B2-ABBC-43FD-B805-4A257F955BE8}"/>
              </a:ext>
            </a:extLst>
          </p:cNvPr>
          <p:cNvSpPr>
            <a:spLocks noGrp="1"/>
          </p:cNvSpPr>
          <p:nvPr>
            <p:ph type="title"/>
          </p:nvPr>
        </p:nvSpPr>
        <p:spPr/>
        <p:txBody>
          <a:bodyPr>
            <a:normAutofit/>
          </a:bodyPr>
          <a:lstStyle/>
          <a:p>
            <a:r>
              <a:rPr lang="en-IN" sz="4800" dirty="0"/>
              <a:t>E-Wallet System</a:t>
            </a:r>
          </a:p>
        </p:txBody>
      </p:sp>
      <p:sp>
        <p:nvSpPr>
          <p:cNvPr id="3" name="Content Placeholder 2">
            <a:extLst>
              <a:ext uri="{FF2B5EF4-FFF2-40B4-BE49-F238E27FC236}">
                <a16:creationId xmlns:a16="http://schemas.microsoft.com/office/drawing/2014/main" id="{9487E729-AEEE-46D3-BEAB-ACD7AE78F9F3}"/>
              </a:ext>
            </a:extLst>
          </p:cNvPr>
          <p:cNvSpPr>
            <a:spLocks noGrp="1"/>
          </p:cNvSpPr>
          <p:nvPr>
            <p:ph idx="1"/>
          </p:nvPr>
        </p:nvSpPr>
        <p:spPr/>
        <p:txBody>
          <a:bodyPr>
            <a:normAutofit fontScale="92500" lnSpcReduction="10000"/>
          </a:bodyPr>
          <a:lstStyle/>
          <a:p>
            <a:pPr algn="just">
              <a:buFont typeface="Wingdings" panose="05000000000000000000" pitchFamily="2" charset="2"/>
              <a:buChar char="q"/>
            </a:pPr>
            <a:r>
              <a:rPr lang="en-IN" sz="2800" dirty="0" err="1"/>
              <a:t>ElGamal</a:t>
            </a:r>
            <a:r>
              <a:rPr lang="en-IN" sz="2800" dirty="0"/>
              <a:t> 2048 bit Encryption is used</a:t>
            </a:r>
          </a:p>
          <a:p>
            <a:pPr lvl="1" algn="just">
              <a:buFont typeface="Wingdings" panose="05000000000000000000" pitchFamily="2" charset="2"/>
              <a:buChar char="ü"/>
            </a:pPr>
            <a:r>
              <a:rPr lang="en-IN" sz="2400" dirty="0"/>
              <a:t>For encrypting the data before storing it in database.</a:t>
            </a:r>
          </a:p>
          <a:p>
            <a:pPr lvl="1" algn="just">
              <a:buFont typeface="Wingdings" panose="05000000000000000000" pitchFamily="2" charset="2"/>
              <a:buChar char="ü"/>
            </a:pPr>
            <a:r>
              <a:rPr lang="en-IN" sz="2400" dirty="0"/>
              <a:t>For communication between client and server.</a:t>
            </a:r>
          </a:p>
          <a:p>
            <a:pPr algn="just">
              <a:buFont typeface="Wingdings" panose="05000000000000000000" pitchFamily="2" charset="2"/>
              <a:buChar char="q"/>
            </a:pPr>
            <a:r>
              <a:rPr lang="en-IN" sz="2800" dirty="0"/>
              <a:t>Secured from MITM(Man-In-The-Middle) attack.</a:t>
            </a:r>
          </a:p>
          <a:p>
            <a:pPr algn="just">
              <a:buFont typeface="Wingdings" panose="05000000000000000000" pitchFamily="2" charset="2"/>
              <a:buChar char="q"/>
            </a:pPr>
            <a:r>
              <a:rPr lang="en-IN" sz="2800" dirty="0"/>
              <a:t>For Client Side's JavaScript variables, like amount 	and Items count are rechecked at server to avoid manipulation of variables by user.</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1228482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8354D-60F2-4160-9DAA-E970FC0B9FA4}"/>
              </a:ext>
            </a:extLst>
          </p:cNvPr>
          <p:cNvSpPr>
            <a:spLocks noGrp="1"/>
          </p:cNvSpPr>
          <p:nvPr>
            <p:ph type="title"/>
          </p:nvPr>
        </p:nvSpPr>
        <p:spPr>
          <a:xfrm>
            <a:off x="1293811" y="1388534"/>
            <a:ext cx="3718455" cy="897466"/>
          </a:xfrm>
        </p:spPr>
        <p:txBody>
          <a:bodyPr>
            <a:noAutofit/>
          </a:bodyPr>
          <a:lstStyle/>
          <a:p>
            <a:r>
              <a:rPr lang="en-IN" sz="3200" b="1" dirty="0"/>
              <a:t>User’s WebApp</a:t>
            </a:r>
          </a:p>
        </p:txBody>
      </p:sp>
      <p:pic>
        <p:nvPicPr>
          <p:cNvPr id="5" name="finalImplementation">
            <a:hlinkClick r:id="" action="ppaction://media"/>
            <a:extLst>
              <a:ext uri="{FF2B5EF4-FFF2-40B4-BE49-F238E27FC236}">
                <a16:creationId xmlns:a16="http://schemas.microsoft.com/office/drawing/2014/main" id="{21B766E2-FFD6-4D9C-9707-6564BB2DD5A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864222" y="982662"/>
            <a:ext cx="2752725" cy="4892675"/>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90D0DE20-8CAC-4078-A87A-34CAF0EFEA82}"/>
              </a:ext>
            </a:extLst>
          </p:cNvPr>
          <p:cNvSpPr>
            <a:spLocks noGrp="1"/>
          </p:cNvSpPr>
          <p:nvPr>
            <p:ph type="body" sz="half" idx="2"/>
          </p:nvPr>
        </p:nvSpPr>
        <p:spPr>
          <a:xfrm>
            <a:off x="1175657" y="3031065"/>
            <a:ext cx="4152123" cy="2438404"/>
          </a:xfrm>
        </p:spPr>
        <p:txBody>
          <a:bodyPr>
            <a:noAutofit/>
          </a:bodyPr>
          <a:lstStyle/>
          <a:p>
            <a:pPr marL="285750" indent="-285750" algn="just">
              <a:buFont typeface="Wingdings" panose="05000000000000000000" pitchFamily="2" charset="2"/>
              <a:buChar char="v"/>
            </a:pPr>
            <a:r>
              <a:rPr lang="en-IN" sz="1800" dirty="0"/>
              <a:t>A PWA to order the food from canteen.</a:t>
            </a:r>
          </a:p>
          <a:p>
            <a:pPr marL="285750" indent="-285750" algn="just">
              <a:buFont typeface="Wingdings" panose="05000000000000000000" pitchFamily="2" charset="2"/>
              <a:buChar char="v"/>
            </a:pPr>
            <a:r>
              <a:rPr lang="en-IN" sz="1800" dirty="0"/>
              <a:t>Cart system built in pure JS.</a:t>
            </a:r>
          </a:p>
          <a:p>
            <a:pPr marL="285750" indent="-285750" algn="just">
              <a:buFont typeface="Wingdings" panose="05000000000000000000" pitchFamily="2" charset="2"/>
              <a:buChar char="v"/>
            </a:pPr>
            <a:r>
              <a:rPr lang="en-IN" sz="1800" dirty="0"/>
              <a:t>SMS API is used to get Order details, Alert, Notifications &amp; OTPs.</a:t>
            </a:r>
          </a:p>
          <a:p>
            <a:pPr marL="285750" indent="-285750" algn="just">
              <a:buFont typeface="Wingdings" panose="05000000000000000000" pitchFamily="2" charset="2"/>
              <a:buChar char="v"/>
            </a:pPr>
            <a:r>
              <a:rPr lang="en-IN" sz="1800" dirty="0"/>
              <a:t>Advanced food orders for next day.</a:t>
            </a:r>
          </a:p>
        </p:txBody>
      </p:sp>
    </p:spTree>
    <p:extLst>
      <p:ext uri="{BB962C8B-B14F-4D97-AF65-F5344CB8AC3E}">
        <p14:creationId xmlns:p14="http://schemas.microsoft.com/office/powerpoint/2010/main" val="334299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2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22AA-DC7C-4E3A-A367-911A71B76A78}"/>
              </a:ext>
            </a:extLst>
          </p:cNvPr>
          <p:cNvSpPr>
            <a:spLocks noGrp="1"/>
          </p:cNvSpPr>
          <p:nvPr>
            <p:ph type="title"/>
          </p:nvPr>
        </p:nvSpPr>
        <p:spPr/>
        <p:txBody>
          <a:bodyPr/>
          <a:lstStyle/>
          <a:p>
            <a:r>
              <a:rPr lang="en-IN" dirty="0"/>
              <a:t>In Canteen…</a:t>
            </a:r>
          </a:p>
        </p:txBody>
      </p:sp>
      <p:sp>
        <p:nvSpPr>
          <p:cNvPr id="3" name="Content Placeholder 2">
            <a:extLst>
              <a:ext uri="{FF2B5EF4-FFF2-40B4-BE49-F238E27FC236}">
                <a16:creationId xmlns:a16="http://schemas.microsoft.com/office/drawing/2014/main" id="{8D11D108-95CB-4AD0-96DD-22B54FCF240C}"/>
              </a:ext>
            </a:extLst>
          </p:cNvPr>
          <p:cNvSpPr>
            <a:spLocks noGrp="1"/>
          </p:cNvSpPr>
          <p:nvPr>
            <p:ph idx="1"/>
          </p:nvPr>
        </p:nvSpPr>
        <p:spPr>
          <a:xfrm>
            <a:off x="1295401" y="2556932"/>
            <a:ext cx="9601196" cy="3507966"/>
          </a:xfrm>
        </p:spPr>
        <p:txBody>
          <a:bodyPr>
            <a:normAutofit/>
          </a:bodyPr>
          <a:lstStyle/>
          <a:p>
            <a:r>
              <a:rPr lang="en-IN" dirty="0"/>
              <a:t>Once the order is placed, canteen manager will choose to accept or  decline it.</a:t>
            </a:r>
          </a:p>
          <a:p>
            <a:r>
              <a:rPr lang="en-IN" dirty="0"/>
              <a:t>Acceptance message will be sent to user, &amp; in case of declination balance will be updated with refund and a message will be sent for such notification.</a:t>
            </a:r>
          </a:p>
          <a:p>
            <a:r>
              <a:rPr lang="en-IN" dirty="0"/>
              <a:t>Accepted orders then get displayed in Kitchen’s screen according to Delivery time of orders.</a:t>
            </a:r>
          </a:p>
          <a:p>
            <a:r>
              <a:rPr lang="en-IN" dirty="0"/>
              <a:t>To recharge the account user has to go the canteen counter.</a:t>
            </a:r>
          </a:p>
        </p:txBody>
      </p:sp>
    </p:spTree>
    <p:extLst>
      <p:ext uri="{BB962C8B-B14F-4D97-AF65-F5344CB8AC3E}">
        <p14:creationId xmlns:p14="http://schemas.microsoft.com/office/powerpoint/2010/main" val="1715278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490B7-9600-412B-B1B7-7D5B9551C8E0}"/>
              </a:ext>
            </a:extLst>
          </p:cNvPr>
          <p:cNvSpPr>
            <a:spLocks noGrp="1"/>
          </p:cNvSpPr>
          <p:nvPr>
            <p:ph type="title"/>
          </p:nvPr>
        </p:nvSpPr>
        <p:spPr/>
        <p:txBody>
          <a:bodyPr/>
          <a:lstStyle/>
          <a:p>
            <a:r>
              <a:rPr lang="en-IN" dirty="0"/>
              <a:t>Client Side Encryption</a:t>
            </a:r>
          </a:p>
        </p:txBody>
      </p:sp>
      <p:sp>
        <p:nvSpPr>
          <p:cNvPr id="3" name="Content Placeholder 2">
            <a:extLst>
              <a:ext uri="{FF2B5EF4-FFF2-40B4-BE49-F238E27FC236}">
                <a16:creationId xmlns:a16="http://schemas.microsoft.com/office/drawing/2014/main" id="{5C8F028B-63CD-4ABA-A328-24D46D90192B}"/>
              </a:ext>
            </a:extLst>
          </p:cNvPr>
          <p:cNvSpPr>
            <a:spLocks noGrp="1"/>
          </p:cNvSpPr>
          <p:nvPr>
            <p:ph sz="half" idx="1"/>
          </p:nvPr>
        </p:nvSpPr>
        <p:spPr>
          <a:xfrm>
            <a:off x="1298447" y="2560320"/>
            <a:ext cx="5121013" cy="3310128"/>
          </a:xfrm>
        </p:spPr>
        <p:txBody>
          <a:bodyPr>
            <a:normAutofit/>
          </a:bodyPr>
          <a:lstStyle/>
          <a:p>
            <a:pPr marL="514350" indent="-514350">
              <a:buFont typeface="+mj-lt"/>
              <a:buAutoNum type="romanLcPeriod"/>
            </a:pPr>
            <a:r>
              <a:rPr lang="en-IN" sz="2000" dirty="0"/>
              <a:t>Client sends an AJAX call for cipher text y2 to server.</a:t>
            </a:r>
          </a:p>
          <a:p>
            <a:pPr marL="514350" indent="-514350">
              <a:buFont typeface="+mj-lt"/>
              <a:buAutoNum type="romanLcPeriod"/>
            </a:pPr>
            <a:r>
              <a:rPr lang="en-IN" sz="2000" dirty="0"/>
              <a:t>In response, server send y2 to client and store y1 in database to use it for future decryption.</a:t>
            </a:r>
          </a:p>
          <a:p>
            <a:pPr marL="514350" indent="-514350">
              <a:buFont typeface="+mj-lt"/>
              <a:buAutoNum type="romanLcPeriod"/>
            </a:pPr>
            <a:r>
              <a:rPr lang="en-IN" sz="2000" dirty="0"/>
              <a:t>Client side multiplies data m with y2 before sending it to server.</a:t>
            </a:r>
          </a:p>
          <a:p>
            <a:pPr marL="514350" indent="-514350">
              <a:buFont typeface="+mj-lt"/>
              <a:buAutoNum type="romanLcPeriod"/>
            </a:pPr>
            <a:r>
              <a:rPr lang="en-IN" sz="2000" dirty="0"/>
              <a:t>Server uses y1 and variable obtained from client to decrypt the data.</a:t>
            </a:r>
          </a:p>
        </p:txBody>
      </p:sp>
      <p:sp>
        <p:nvSpPr>
          <p:cNvPr id="8" name="Flowchart: Alternate Process 7">
            <a:extLst>
              <a:ext uri="{FF2B5EF4-FFF2-40B4-BE49-F238E27FC236}">
                <a16:creationId xmlns:a16="http://schemas.microsoft.com/office/drawing/2014/main" id="{E9877AE5-EC7D-4EB9-9B44-5183E6569EA8}"/>
              </a:ext>
            </a:extLst>
          </p:cNvPr>
          <p:cNvSpPr/>
          <p:nvPr/>
        </p:nvSpPr>
        <p:spPr>
          <a:xfrm>
            <a:off x="9363332" y="3046446"/>
            <a:ext cx="1530220" cy="76511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Server</a:t>
            </a:r>
          </a:p>
        </p:txBody>
      </p:sp>
      <p:sp>
        <p:nvSpPr>
          <p:cNvPr id="9" name="Flowchart: Alternate Process 8">
            <a:extLst>
              <a:ext uri="{FF2B5EF4-FFF2-40B4-BE49-F238E27FC236}">
                <a16:creationId xmlns:a16="http://schemas.microsoft.com/office/drawing/2014/main" id="{72DFF559-046F-4D2A-861D-24DE882EF54E}"/>
              </a:ext>
            </a:extLst>
          </p:cNvPr>
          <p:cNvSpPr/>
          <p:nvPr/>
        </p:nvSpPr>
        <p:spPr>
          <a:xfrm>
            <a:off x="6614719" y="3806892"/>
            <a:ext cx="1530220" cy="76511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Client</a:t>
            </a:r>
          </a:p>
        </p:txBody>
      </p:sp>
      <p:sp>
        <p:nvSpPr>
          <p:cNvPr id="10" name="Flowchart: Alternate Process 9">
            <a:extLst>
              <a:ext uri="{FF2B5EF4-FFF2-40B4-BE49-F238E27FC236}">
                <a16:creationId xmlns:a16="http://schemas.microsoft.com/office/drawing/2014/main" id="{815C2378-FE24-4E3C-848A-3F5D5EFCDBB3}"/>
              </a:ext>
            </a:extLst>
          </p:cNvPr>
          <p:cNvSpPr/>
          <p:nvPr/>
        </p:nvSpPr>
        <p:spPr>
          <a:xfrm>
            <a:off x="9363332" y="5051345"/>
            <a:ext cx="1530220" cy="76511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24" name="Straight Arrow Connector 23">
            <a:extLst>
              <a:ext uri="{FF2B5EF4-FFF2-40B4-BE49-F238E27FC236}">
                <a16:creationId xmlns:a16="http://schemas.microsoft.com/office/drawing/2014/main" id="{A498661E-8384-4057-B59D-CEBE206A4666}"/>
              </a:ext>
            </a:extLst>
          </p:cNvPr>
          <p:cNvCxnSpPr>
            <a:stCxn id="8" idx="2"/>
            <a:endCxn id="10" idx="0"/>
          </p:cNvCxnSpPr>
          <p:nvPr/>
        </p:nvCxnSpPr>
        <p:spPr>
          <a:xfrm>
            <a:off x="10128442" y="3811556"/>
            <a:ext cx="0" cy="1239789"/>
          </a:xfrm>
          <a:prstGeom prst="straightConnector1">
            <a:avLst/>
          </a:prstGeom>
          <a:ln w="57150">
            <a:headEnd type="triangle"/>
            <a:tailEnd type="triangle"/>
          </a:ln>
          <a:effectLst>
            <a:innerShdw blurRad="25400" dist="12700" dir="13500000">
              <a:srgbClr val="000000">
                <a:alpha val="45000"/>
              </a:srgbClr>
            </a:innerShdw>
          </a:effectLst>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7552F73-046B-40CD-B892-19CBABA806E9}"/>
              </a:ext>
            </a:extLst>
          </p:cNvPr>
          <p:cNvCxnSpPr>
            <a:cxnSpLocks/>
            <a:stCxn id="9" idx="3"/>
            <a:endCxn id="8" idx="1"/>
          </p:cNvCxnSpPr>
          <p:nvPr/>
        </p:nvCxnSpPr>
        <p:spPr>
          <a:xfrm flipV="1">
            <a:off x="8144939" y="3429001"/>
            <a:ext cx="1218393" cy="760446"/>
          </a:xfrm>
          <a:prstGeom prst="straightConnector1">
            <a:avLst/>
          </a:prstGeom>
          <a:ln w="57150">
            <a:headEnd type="triangle"/>
            <a:tailEnd type="triangle"/>
          </a:ln>
          <a:effectLst>
            <a:innerShdw blurRad="25400" dist="12700" dir="13500000">
              <a:srgbClr val="000000">
                <a:alpha val="45000"/>
              </a:srgbClr>
            </a:innerShdw>
          </a:effectLst>
        </p:spPr>
        <p:style>
          <a:lnRef idx="3">
            <a:schemeClr val="accent1"/>
          </a:lnRef>
          <a:fillRef idx="0">
            <a:schemeClr val="accent1"/>
          </a:fillRef>
          <a:effectRef idx="2">
            <a:schemeClr val="accent1"/>
          </a:effectRef>
          <a:fontRef idx="minor">
            <a:schemeClr val="tx1"/>
          </a:fontRef>
        </p:style>
      </p:cxnSp>
      <p:sp>
        <p:nvSpPr>
          <p:cNvPr id="29" name="TextBox 28">
            <a:extLst>
              <a:ext uri="{FF2B5EF4-FFF2-40B4-BE49-F238E27FC236}">
                <a16:creationId xmlns:a16="http://schemas.microsoft.com/office/drawing/2014/main" id="{DB4FA6FF-7E64-45D5-945B-907F90BD716D}"/>
              </a:ext>
            </a:extLst>
          </p:cNvPr>
          <p:cNvSpPr txBox="1"/>
          <p:nvPr/>
        </p:nvSpPr>
        <p:spPr>
          <a:xfrm rot="19671850">
            <a:off x="8164351" y="3296642"/>
            <a:ext cx="867741" cy="461665"/>
          </a:xfrm>
          <a:prstGeom prst="rect">
            <a:avLst/>
          </a:prstGeom>
          <a:noFill/>
        </p:spPr>
        <p:txBody>
          <a:bodyPr wrap="square" rtlCol="0">
            <a:spAutoFit/>
          </a:bodyPr>
          <a:lstStyle/>
          <a:p>
            <a:r>
              <a:rPr lang="en-IN" sz="1200" dirty="0"/>
              <a:t>AJAX request</a:t>
            </a:r>
          </a:p>
        </p:txBody>
      </p:sp>
      <p:sp>
        <p:nvSpPr>
          <p:cNvPr id="30" name="TextBox 29">
            <a:extLst>
              <a:ext uri="{FF2B5EF4-FFF2-40B4-BE49-F238E27FC236}">
                <a16:creationId xmlns:a16="http://schemas.microsoft.com/office/drawing/2014/main" id="{A1AE45EF-DC10-414B-9ABE-27F7120B046C}"/>
              </a:ext>
            </a:extLst>
          </p:cNvPr>
          <p:cNvSpPr txBox="1"/>
          <p:nvPr/>
        </p:nvSpPr>
        <p:spPr>
          <a:xfrm rot="19671850">
            <a:off x="8530210" y="3769670"/>
            <a:ext cx="867741" cy="461665"/>
          </a:xfrm>
          <a:prstGeom prst="rect">
            <a:avLst/>
          </a:prstGeom>
          <a:noFill/>
        </p:spPr>
        <p:txBody>
          <a:bodyPr wrap="square" rtlCol="0">
            <a:spAutoFit/>
          </a:bodyPr>
          <a:lstStyle/>
          <a:p>
            <a:r>
              <a:rPr lang="en-IN" sz="1200" dirty="0"/>
              <a:t>y2 as response</a:t>
            </a:r>
          </a:p>
        </p:txBody>
      </p:sp>
      <p:sp>
        <p:nvSpPr>
          <p:cNvPr id="32" name="TextBox 31">
            <a:extLst>
              <a:ext uri="{FF2B5EF4-FFF2-40B4-BE49-F238E27FC236}">
                <a16:creationId xmlns:a16="http://schemas.microsoft.com/office/drawing/2014/main" id="{0BDB3D39-8F78-4EE4-B60B-DD6FFE4AA9F2}"/>
              </a:ext>
            </a:extLst>
          </p:cNvPr>
          <p:cNvSpPr txBox="1"/>
          <p:nvPr/>
        </p:nvSpPr>
        <p:spPr>
          <a:xfrm>
            <a:off x="10383547" y="4110337"/>
            <a:ext cx="996007" cy="461665"/>
          </a:xfrm>
          <a:prstGeom prst="rect">
            <a:avLst/>
          </a:prstGeom>
          <a:noFill/>
        </p:spPr>
        <p:txBody>
          <a:bodyPr wrap="square" rtlCol="0">
            <a:spAutoFit/>
          </a:bodyPr>
          <a:lstStyle/>
          <a:p>
            <a:pPr algn="just"/>
            <a:r>
              <a:rPr lang="en-IN" sz="1200" dirty="0"/>
              <a:t>Store y1 for decryption</a:t>
            </a:r>
          </a:p>
        </p:txBody>
      </p:sp>
      <p:sp>
        <p:nvSpPr>
          <p:cNvPr id="33" name="TextBox 32">
            <a:extLst>
              <a:ext uri="{FF2B5EF4-FFF2-40B4-BE49-F238E27FC236}">
                <a16:creationId xmlns:a16="http://schemas.microsoft.com/office/drawing/2014/main" id="{E78FBE34-12CD-4A5F-8090-2423D8CDD88A}"/>
              </a:ext>
            </a:extLst>
          </p:cNvPr>
          <p:cNvSpPr txBox="1"/>
          <p:nvPr/>
        </p:nvSpPr>
        <p:spPr>
          <a:xfrm>
            <a:off x="9088405" y="2518770"/>
            <a:ext cx="2076124" cy="430887"/>
          </a:xfrm>
          <a:prstGeom prst="rect">
            <a:avLst/>
          </a:prstGeom>
          <a:noFill/>
        </p:spPr>
        <p:txBody>
          <a:bodyPr wrap="square" rtlCol="0">
            <a:spAutoFit/>
          </a:bodyPr>
          <a:lstStyle/>
          <a:p>
            <a:pPr algn="ctr"/>
            <a:r>
              <a:rPr lang="en-IN" sz="1100" dirty="0"/>
              <a:t>Computes ciphers y1 and y2 using server’s public key</a:t>
            </a:r>
          </a:p>
        </p:txBody>
      </p:sp>
    </p:spTree>
    <p:extLst>
      <p:ext uri="{BB962C8B-B14F-4D97-AF65-F5344CB8AC3E}">
        <p14:creationId xmlns:p14="http://schemas.microsoft.com/office/powerpoint/2010/main" val="873803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490B7-9600-412B-B1B7-7D5B9551C8E0}"/>
              </a:ext>
            </a:extLst>
          </p:cNvPr>
          <p:cNvSpPr>
            <a:spLocks noGrp="1"/>
          </p:cNvSpPr>
          <p:nvPr>
            <p:ph type="title"/>
          </p:nvPr>
        </p:nvSpPr>
        <p:spPr/>
        <p:txBody>
          <a:bodyPr/>
          <a:lstStyle/>
          <a:p>
            <a:r>
              <a:rPr lang="en-IN" dirty="0"/>
              <a:t>Server Side Encryption</a:t>
            </a:r>
          </a:p>
        </p:txBody>
      </p:sp>
      <p:sp>
        <p:nvSpPr>
          <p:cNvPr id="3" name="Content Placeholder 2">
            <a:extLst>
              <a:ext uri="{FF2B5EF4-FFF2-40B4-BE49-F238E27FC236}">
                <a16:creationId xmlns:a16="http://schemas.microsoft.com/office/drawing/2014/main" id="{5C8F028B-63CD-4ABA-A328-24D46D90192B}"/>
              </a:ext>
            </a:extLst>
          </p:cNvPr>
          <p:cNvSpPr>
            <a:spLocks noGrp="1"/>
          </p:cNvSpPr>
          <p:nvPr>
            <p:ph sz="half" idx="1"/>
          </p:nvPr>
        </p:nvSpPr>
        <p:spPr>
          <a:xfrm>
            <a:off x="6096000" y="3106912"/>
            <a:ext cx="4655466" cy="2006265"/>
          </a:xfrm>
        </p:spPr>
        <p:txBody>
          <a:bodyPr>
            <a:normAutofit/>
          </a:bodyPr>
          <a:lstStyle/>
          <a:p>
            <a:pPr marL="514350" indent="-514350">
              <a:buFont typeface="+mj-lt"/>
              <a:buAutoNum type="romanLcPeriod"/>
            </a:pPr>
            <a:r>
              <a:rPr lang="en-IN" sz="2000" dirty="0"/>
              <a:t>Balance data and user’s details are stored in encrypted format.</a:t>
            </a:r>
          </a:p>
          <a:p>
            <a:pPr marL="514350" indent="-514350">
              <a:buFont typeface="+mj-lt"/>
              <a:buAutoNum type="romanLcPeriod"/>
            </a:pPr>
            <a:r>
              <a:rPr lang="en-IN" sz="2000" dirty="0"/>
              <a:t>Server computes cipher text y1 and y2 using it’s public key and stores them in Database.</a:t>
            </a:r>
          </a:p>
        </p:txBody>
      </p:sp>
      <p:sp>
        <p:nvSpPr>
          <p:cNvPr id="8" name="Flowchart: Alternate Process 7">
            <a:extLst>
              <a:ext uri="{FF2B5EF4-FFF2-40B4-BE49-F238E27FC236}">
                <a16:creationId xmlns:a16="http://schemas.microsoft.com/office/drawing/2014/main" id="{E9877AE5-EC7D-4EB9-9B44-5183E6569EA8}"/>
              </a:ext>
            </a:extLst>
          </p:cNvPr>
          <p:cNvSpPr/>
          <p:nvPr/>
        </p:nvSpPr>
        <p:spPr>
          <a:xfrm>
            <a:off x="2943871" y="3177073"/>
            <a:ext cx="1530220" cy="76511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Server</a:t>
            </a:r>
          </a:p>
        </p:txBody>
      </p:sp>
      <p:sp>
        <p:nvSpPr>
          <p:cNvPr id="10" name="Flowchart: Alternate Process 9">
            <a:extLst>
              <a:ext uri="{FF2B5EF4-FFF2-40B4-BE49-F238E27FC236}">
                <a16:creationId xmlns:a16="http://schemas.microsoft.com/office/drawing/2014/main" id="{815C2378-FE24-4E3C-848A-3F5D5EFCDBB3}"/>
              </a:ext>
            </a:extLst>
          </p:cNvPr>
          <p:cNvSpPr/>
          <p:nvPr/>
        </p:nvSpPr>
        <p:spPr>
          <a:xfrm>
            <a:off x="2943871" y="5113177"/>
            <a:ext cx="1530220" cy="76511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24" name="Straight Arrow Connector 23">
            <a:extLst>
              <a:ext uri="{FF2B5EF4-FFF2-40B4-BE49-F238E27FC236}">
                <a16:creationId xmlns:a16="http://schemas.microsoft.com/office/drawing/2014/main" id="{A498661E-8384-4057-B59D-CEBE206A4666}"/>
              </a:ext>
            </a:extLst>
          </p:cNvPr>
          <p:cNvCxnSpPr>
            <a:stCxn id="8" idx="2"/>
            <a:endCxn id="10" idx="0"/>
          </p:cNvCxnSpPr>
          <p:nvPr/>
        </p:nvCxnSpPr>
        <p:spPr>
          <a:xfrm>
            <a:off x="3708981" y="3942183"/>
            <a:ext cx="0" cy="1170994"/>
          </a:xfrm>
          <a:prstGeom prst="straightConnector1">
            <a:avLst/>
          </a:prstGeom>
          <a:ln w="57150">
            <a:headEnd type="triangle"/>
            <a:tailEnd type="triangle"/>
          </a:ln>
          <a:effectLst>
            <a:innerShdw blurRad="25400" dist="12700" dir="13500000">
              <a:srgbClr val="000000">
                <a:alpha val="45000"/>
              </a:srgbClr>
            </a:innerShdw>
          </a:effectLst>
        </p:spPr>
        <p:style>
          <a:lnRef idx="3">
            <a:schemeClr val="accent1"/>
          </a:lnRef>
          <a:fillRef idx="0">
            <a:schemeClr val="accent1"/>
          </a:fillRef>
          <a:effectRef idx="2">
            <a:schemeClr val="accent1"/>
          </a:effectRef>
          <a:fontRef idx="minor">
            <a:schemeClr val="tx1"/>
          </a:fontRef>
        </p:style>
      </p:cxnSp>
      <p:sp>
        <p:nvSpPr>
          <p:cNvPr id="32" name="TextBox 31">
            <a:extLst>
              <a:ext uri="{FF2B5EF4-FFF2-40B4-BE49-F238E27FC236}">
                <a16:creationId xmlns:a16="http://schemas.microsoft.com/office/drawing/2014/main" id="{0BDB3D39-8F78-4EE4-B60B-DD6FFE4AA9F2}"/>
              </a:ext>
            </a:extLst>
          </p:cNvPr>
          <p:cNvSpPr txBox="1"/>
          <p:nvPr/>
        </p:nvSpPr>
        <p:spPr>
          <a:xfrm>
            <a:off x="3836121" y="4296847"/>
            <a:ext cx="1275940" cy="461665"/>
          </a:xfrm>
          <a:prstGeom prst="rect">
            <a:avLst/>
          </a:prstGeom>
          <a:noFill/>
        </p:spPr>
        <p:txBody>
          <a:bodyPr wrap="square" rtlCol="0">
            <a:spAutoFit/>
          </a:bodyPr>
          <a:lstStyle/>
          <a:p>
            <a:pPr algn="just"/>
            <a:r>
              <a:rPr lang="en-IN" sz="1200" dirty="0"/>
              <a:t>Store y1 and y2 for decryption</a:t>
            </a:r>
          </a:p>
        </p:txBody>
      </p:sp>
      <p:sp>
        <p:nvSpPr>
          <p:cNvPr id="33" name="TextBox 32">
            <a:extLst>
              <a:ext uri="{FF2B5EF4-FFF2-40B4-BE49-F238E27FC236}">
                <a16:creationId xmlns:a16="http://schemas.microsoft.com/office/drawing/2014/main" id="{E78FBE34-12CD-4A5F-8090-2423D8CDD88A}"/>
              </a:ext>
            </a:extLst>
          </p:cNvPr>
          <p:cNvSpPr txBox="1"/>
          <p:nvPr/>
        </p:nvSpPr>
        <p:spPr>
          <a:xfrm>
            <a:off x="2668944" y="2649397"/>
            <a:ext cx="2076124" cy="430887"/>
          </a:xfrm>
          <a:prstGeom prst="rect">
            <a:avLst/>
          </a:prstGeom>
          <a:noFill/>
        </p:spPr>
        <p:txBody>
          <a:bodyPr wrap="square" rtlCol="0">
            <a:spAutoFit/>
          </a:bodyPr>
          <a:lstStyle/>
          <a:p>
            <a:pPr algn="ctr"/>
            <a:r>
              <a:rPr lang="en-IN" sz="1100" dirty="0"/>
              <a:t>Computes ciphers y1 and y2 using server’s public key</a:t>
            </a:r>
          </a:p>
        </p:txBody>
      </p:sp>
    </p:spTree>
    <p:extLst>
      <p:ext uri="{BB962C8B-B14F-4D97-AF65-F5344CB8AC3E}">
        <p14:creationId xmlns:p14="http://schemas.microsoft.com/office/powerpoint/2010/main" val="4085330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43D5-8882-4801-B9E0-D80C8822FC72}"/>
              </a:ext>
            </a:extLst>
          </p:cNvPr>
          <p:cNvSpPr>
            <a:spLocks noGrp="1"/>
          </p:cNvSpPr>
          <p:nvPr>
            <p:ph type="title"/>
          </p:nvPr>
        </p:nvSpPr>
        <p:spPr/>
        <p:txBody>
          <a:bodyPr>
            <a:normAutofit/>
          </a:bodyPr>
          <a:lstStyle/>
          <a:p>
            <a:r>
              <a:rPr lang="en-IN" dirty="0"/>
              <a:t>Conclusion and Future Scope</a:t>
            </a:r>
          </a:p>
        </p:txBody>
      </p:sp>
      <p:sp>
        <p:nvSpPr>
          <p:cNvPr id="3" name="Content Placeholder 2">
            <a:extLst>
              <a:ext uri="{FF2B5EF4-FFF2-40B4-BE49-F238E27FC236}">
                <a16:creationId xmlns:a16="http://schemas.microsoft.com/office/drawing/2014/main" id="{A3183B3D-996A-4528-A46E-A34A2079934B}"/>
              </a:ext>
            </a:extLst>
          </p:cNvPr>
          <p:cNvSpPr>
            <a:spLocks noGrp="1"/>
          </p:cNvSpPr>
          <p:nvPr>
            <p:ph idx="1"/>
          </p:nvPr>
        </p:nvSpPr>
        <p:spPr/>
        <p:txBody>
          <a:bodyPr>
            <a:noAutofit/>
          </a:bodyPr>
          <a:lstStyle/>
          <a:p>
            <a:pPr algn="just"/>
            <a:r>
              <a:rPr lang="en-GB" sz="2200" dirty="0">
                <a:latin typeface="+mj-lt"/>
              </a:rPr>
              <a:t>The web application created as a result of the project is an easy to use software which would reduce the amount of time wasted in the canteen considerably due to the features like online ordering, E-wallet payment and Displaying Orders directly in the kitchen.</a:t>
            </a:r>
          </a:p>
          <a:p>
            <a:pPr marL="0" indent="0" algn="just">
              <a:buNone/>
            </a:pPr>
            <a:r>
              <a:rPr lang="en-GB" sz="2200" b="1" dirty="0">
                <a:latin typeface="+mj-lt"/>
              </a:rPr>
              <a:t>Future Scope:</a:t>
            </a:r>
            <a:r>
              <a:rPr lang="en-GB" sz="2200" dirty="0">
                <a:latin typeface="+mj-lt"/>
              </a:rPr>
              <a:t> </a:t>
            </a:r>
          </a:p>
          <a:p>
            <a:pPr algn="just"/>
            <a:r>
              <a:rPr lang="en-GB" sz="2200" dirty="0">
                <a:latin typeface="+mj-lt"/>
              </a:rPr>
              <a:t>Integrate the E-wallet created with bank APIs in order to provide not just recharge with cash but also with bank accounts which would enhance the user experience and more users would be attracted to using the application.</a:t>
            </a:r>
            <a:endParaRPr lang="en-IN" sz="2200" dirty="0">
              <a:latin typeface="+mj-lt"/>
            </a:endParaRPr>
          </a:p>
        </p:txBody>
      </p:sp>
    </p:spTree>
    <p:extLst>
      <p:ext uri="{BB962C8B-B14F-4D97-AF65-F5344CB8AC3E}">
        <p14:creationId xmlns:p14="http://schemas.microsoft.com/office/powerpoint/2010/main" val="132084470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
  <TotalTime>222</TotalTime>
  <Words>492</Words>
  <Application>Microsoft Office PowerPoint</Application>
  <PresentationFormat>Widescreen</PresentationFormat>
  <Paragraphs>49</Paragraphs>
  <Slides>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Times New Roman</vt:lpstr>
      <vt:lpstr>Wingdings</vt:lpstr>
      <vt:lpstr>Organic</vt:lpstr>
      <vt:lpstr>Canteen Management system using E-Wallet </vt:lpstr>
      <vt:lpstr>PowerPoint Presentation</vt:lpstr>
      <vt:lpstr>Our Solution</vt:lpstr>
      <vt:lpstr>E-Wallet System</vt:lpstr>
      <vt:lpstr>User’s WebApp</vt:lpstr>
      <vt:lpstr>In Canteen…</vt:lpstr>
      <vt:lpstr>Client Side Encryption</vt:lpstr>
      <vt:lpstr>Server Side Encryption</vt:lpstr>
      <vt:lpstr>Conclusion and 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kalpesh juvekar</dc:creator>
  <cp:lastModifiedBy>kalpesh juvekar</cp:lastModifiedBy>
  <cp:revision>24</cp:revision>
  <dcterms:created xsi:type="dcterms:W3CDTF">2018-04-22T19:25:13Z</dcterms:created>
  <dcterms:modified xsi:type="dcterms:W3CDTF">2018-04-23T10:17:12Z</dcterms:modified>
</cp:coreProperties>
</file>